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256" r:id="rId2"/>
    <p:sldId id="320" r:id="rId3"/>
    <p:sldId id="261" r:id="rId4"/>
    <p:sldId id="310" r:id="rId5"/>
    <p:sldId id="315" r:id="rId6"/>
    <p:sldId id="312" r:id="rId7"/>
    <p:sldId id="266" r:id="rId8"/>
    <p:sldId id="262" r:id="rId9"/>
    <p:sldId id="260" r:id="rId10"/>
    <p:sldId id="263" r:id="rId11"/>
    <p:sldId id="316" r:id="rId12"/>
    <p:sldId id="317" r:id="rId13"/>
    <p:sldId id="318" r:id="rId14"/>
    <p:sldId id="265" r:id="rId15"/>
    <p:sldId id="264" r:id="rId16"/>
    <p:sldId id="257" r:id="rId17"/>
    <p:sldId id="258" r:id="rId18"/>
    <p:sldId id="259" r:id="rId19"/>
    <p:sldId id="269" r:id="rId20"/>
    <p:sldId id="270" r:id="rId21"/>
    <p:sldId id="280" r:id="rId22"/>
    <p:sldId id="268" r:id="rId23"/>
    <p:sldId id="272" r:id="rId24"/>
    <p:sldId id="274" r:id="rId25"/>
    <p:sldId id="275" r:id="rId26"/>
    <p:sldId id="314" r:id="rId27"/>
    <p:sldId id="271" r:id="rId28"/>
    <p:sldId id="276" r:id="rId29"/>
    <p:sldId id="273" r:id="rId30"/>
    <p:sldId id="279" r:id="rId31"/>
    <p:sldId id="277" r:id="rId32"/>
    <p:sldId id="282" r:id="rId33"/>
    <p:sldId id="283" r:id="rId34"/>
    <p:sldId id="284" r:id="rId35"/>
    <p:sldId id="278" r:id="rId36"/>
    <p:sldId id="286" r:id="rId37"/>
    <p:sldId id="287" r:id="rId38"/>
    <p:sldId id="303" r:id="rId39"/>
    <p:sldId id="302" r:id="rId40"/>
    <p:sldId id="304" r:id="rId41"/>
    <p:sldId id="321" r:id="rId42"/>
    <p:sldId id="322" r:id="rId43"/>
    <p:sldId id="305" r:id="rId44"/>
    <p:sldId id="308" r:id="rId45"/>
    <p:sldId id="309" r:id="rId46"/>
    <p:sldId id="306" r:id="rId47"/>
    <p:sldId id="288" r:id="rId48"/>
    <p:sldId id="290" r:id="rId49"/>
    <p:sldId id="297" r:id="rId50"/>
    <p:sldId id="298" r:id="rId51"/>
    <p:sldId id="299" r:id="rId52"/>
    <p:sldId id="300" r:id="rId53"/>
    <p:sldId id="301" r:id="rId54"/>
    <p:sldId id="291" r:id="rId55"/>
    <p:sldId id="293" r:id="rId56"/>
    <p:sldId id="292" r:id="rId57"/>
    <p:sldId id="295" r:id="rId58"/>
    <p:sldId id="307" r:id="rId59"/>
    <p:sldId id="296" r:id="rId60"/>
    <p:sldId id="294"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9"/>
    <p:restoredTop sz="94555"/>
  </p:normalViewPr>
  <p:slideViewPr>
    <p:cSldViewPr snapToGrid="0" snapToObjects="1">
      <p:cViewPr varScale="1">
        <p:scale>
          <a:sx n="108" d="100"/>
          <a:sy n="108" d="100"/>
        </p:scale>
        <p:origin x="23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14/04/2020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17</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21</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22</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43</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50</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14/04/2020</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14/04/2020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14/04/2020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14/04/2020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atnf.csiro.au/people/mcalabre/WCS/Intro/WCS02.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scm.com/book/en/v2/Customizing-Git-Git-Configuration"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KR"/>
              <a:t>5y</a:t>
            </a:r>
            <a:r>
              <a:rPr lang="ko-KR" altLang="en-US"/>
              <a:t>ㅛㅐㅐㅜㄴ</a:t>
            </a:r>
            <a:r>
              <a:rPr lang="en-KR"/>
              <a:t>	</a:t>
            </a:r>
            <a:r>
              <a:rPr lang="ko-KR" altLang="en-US"/>
              <a:t>ㅛㅐ</a:t>
            </a:r>
            <a:r>
              <a:rPr lang="en-KR"/>
              <a:t>dfasdfasdf</a:t>
            </a:r>
            <a:r>
              <a:rPr lang="ko-KR" altLang="en-US"/>
              <a:t>ㅁㄴㅇㄹㅁㄴㅇㄹㅁㄴㅇㄹ</a:t>
            </a:r>
            <a:r>
              <a:rPr lang="en-US" altLang="ko-KR"/>
              <a:t>	</a:t>
            </a:r>
            <a:r>
              <a:rPr lang="en-KR"/>
              <a:t>df</a:t>
            </a: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pPr lvl="1"/>
            <a:r>
              <a:rPr lang="en-KR"/>
              <a:t>Even legal case may be open if somebody (esp. people related to Numerical Recipies) wants…</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84102-3B61-7444-8069-74E5F5677CBB}"/>
              </a:ext>
            </a:extLst>
          </p:cNvPr>
          <p:cNvPicPr>
            <a:picLocks noChangeAspect="1"/>
          </p:cNvPicPr>
          <p:nvPr/>
        </p:nvPicPr>
        <p:blipFill>
          <a:blip r:embed="rId2"/>
          <a:stretch>
            <a:fillRect/>
          </a:stretch>
        </p:blipFill>
        <p:spPr>
          <a:xfrm rot="5400000">
            <a:off x="2843376" y="-1084208"/>
            <a:ext cx="6505247" cy="8673663"/>
          </a:xfrm>
          <a:prstGeom prst="rect">
            <a:avLst/>
          </a:prstGeom>
        </p:spPr>
      </p:pic>
      <p:sp>
        <p:nvSpPr>
          <p:cNvPr id="5" name="TextBox 4">
            <a:extLst>
              <a:ext uri="{FF2B5EF4-FFF2-40B4-BE49-F238E27FC236}">
                <a16:creationId xmlns:a16="http://schemas.microsoft.com/office/drawing/2014/main" id="{17D1778D-EE18-9B4C-B0F1-212CA26FBCB7}"/>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16064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785C9-6910-704D-9965-28522DCD367A}"/>
              </a:ext>
            </a:extLst>
          </p:cNvPr>
          <p:cNvPicPr>
            <a:picLocks noChangeAspect="1"/>
          </p:cNvPicPr>
          <p:nvPr/>
        </p:nvPicPr>
        <p:blipFill>
          <a:blip r:embed="rId2"/>
          <a:stretch>
            <a:fillRect/>
          </a:stretch>
        </p:blipFill>
        <p:spPr>
          <a:xfrm rot="5400000">
            <a:off x="2851259" y="-1081580"/>
            <a:ext cx="6489481" cy="8652641"/>
          </a:xfrm>
          <a:prstGeom prst="rect">
            <a:avLst/>
          </a:prstGeom>
        </p:spPr>
      </p:pic>
      <p:sp>
        <p:nvSpPr>
          <p:cNvPr id="5" name="TextBox 4">
            <a:extLst>
              <a:ext uri="{FF2B5EF4-FFF2-40B4-BE49-F238E27FC236}">
                <a16:creationId xmlns:a16="http://schemas.microsoft.com/office/drawing/2014/main" id="{5F6BB814-6A68-F64D-A23E-530462584F3B}"/>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7962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6AF1BE-1B9C-904E-960D-B5257A595225}"/>
              </a:ext>
            </a:extLst>
          </p:cNvPr>
          <p:cNvPicPr>
            <a:picLocks noGrp="1" noChangeAspect="1"/>
          </p:cNvPicPr>
          <p:nvPr>
            <p:ph idx="1"/>
          </p:nvPr>
        </p:nvPicPr>
        <p:blipFill>
          <a:blip r:embed="rId2"/>
          <a:stretch>
            <a:fillRect/>
          </a:stretch>
        </p:blipFill>
        <p:spPr>
          <a:xfrm rot="5400000">
            <a:off x="2871342" y="-1078316"/>
            <a:ext cx="6469897" cy="8626530"/>
          </a:xfrm>
          <a:prstGeom prst="rect">
            <a:avLst/>
          </a:prstGeom>
        </p:spPr>
      </p:pic>
      <p:sp>
        <p:nvSpPr>
          <p:cNvPr id="5" name="TextBox 4">
            <a:extLst>
              <a:ext uri="{FF2B5EF4-FFF2-40B4-BE49-F238E27FC236}">
                <a16:creationId xmlns:a16="http://schemas.microsoft.com/office/drawing/2014/main" id="{977D6F14-0583-154A-AD01-B3ABD1A15CC2}"/>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698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
        <p:nvSpPr>
          <p:cNvPr id="2" name="TextBox 1">
            <a:extLst>
              <a:ext uri="{FF2B5EF4-FFF2-40B4-BE49-F238E27FC236}">
                <a16:creationId xmlns:a16="http://schemas.microsoft.com/office/drawing/2014/main" id="{3E45BB4B-6145-5741-92A8-10BD1636761B}"/>
              </a:ext>
            </a:extLst>
          </p:cNvPr>
          <p:cNvSpPr txBox="1"/>
          <p:nvPr/>
        </p:nvSpPr>
        <p:spPr>
          <a:xfrm>
            <a:off x="5717628" y="2259724"/>
            <a:ext cx="4572000" cy="646331"/>
          </a:xfrm>
          <a:prstGeom prst="rect">
            <a:avLst/>
          </a:prstGeom>
          <a:noFill/>
        </p:spPr>
        <p:txBody>
          <a:bodyPr wrap="square" rtlCol="0">
            <a:spAutoFit/>
          </a:bodyPr>
          <a:lstStyle/>
          <a:p>
            <a:r>
              <a:rPr lang="en-KR"/>
              <a:t>The functional form for this conversion is called </a:t>
            </a:r>
            <a:r>
              <a:rPr lang="en-KR">
                <a:solidFill>
                  <a:srgbClr val="FF0000"/>
                </a:solidFill>
              </a:rPr>
              <a:t>WCS (World Coordinate System)</a:t>
            </a: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28" name="Rectangle 27">
            <a:extLst>
              <a:ext uri="{FF2B5EF4-FFF2-40B4-BE49-F238E27FC236}">
                <a16:creationId xmlns:a16="http://schemas.microsoft.com/office/drawing/2014/main" id="{88DEFDB4-0EE2-4146-B988-B19AFCE1EF79}"/>
              </a:ext>
            </a:extLst>
          </p:cNvPr>
          <p:cNvSpPr/>
          <p:nvPr/>
        </p:nvSpPr>
        <p:spPr>
          <a:xfrm>
            <a:off x="886691" y="6483584"/>
            <a:ext cx="6096000" cy="261610"/>
          </a:xfrm>
          <a:prstGeom prst="rect">
            <a:avLst/>
          </a:prstGeom>
        </p:spPr>
        <p:txBody>
          <a:bodyPr>
            <a:spAutoFit/>
          </a:bodyPr>
          <a:lstStyle/>
          <a:p>
            <a:r>
              <a:rPr lang="en-US" sz="1050">
                <a:hlinkClick r:id="rId4"/>
              </a:rPr>
              <a:t>https://www.atnf.csiro.au/people/mcalabre/WCS/Intro/WCS02.html</a:t>
            </a:r>
            <a:endParaRPr lang="en-KR" sz="1050"/>
          </a:p>
        </p:txBody>
      </p:sp>
    </p:spTree>
    <p:extLst>
      <p:ext uri="{BB962C8B-B14F-4D97-AF65-F5344CB8AC3E}">
        <p14:creationId xmlns:p14="http://schemas.microsoft.com/office/powerpoint/2010/main" val="353199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10" name="TextBox 9">
            <a:extLst>
              <a:ext uri="{FF2B5EF4-FFF2-40B4-BE49-F238E27FC236}">
                <a16:creationId xmlns:a16="http://schemas.microsoft.com/office/drawing/2014/main" id="{7EC271D5-33BD-D043-99E8-9ECE547157AB}"/>
              </a:ext>
            </a:extLst>
          </p:cNvPr>
          <p:cNvSpPr txBox="1"/>
          <p:nvPr/>
        </p:nvSpPr>
        <p:spPr>
          <a:xfrm>
            <a:off x="6034024" y="5113604"/>
            <a:ext cx="2806533" cy="1477328"/>
          </a:xfrm>
          <a:prstGeom prst="rect">
            <a:avLst/>
          </a:prstGeom>
          <a:noFill/>
        </p:spPr>
        <p:txBody>
          <a:bodyPr wrap="square" rtlCol="0">
            <a:spAutoFit/>
          </a:bodyPr>
          <a:lstStyle/>
          <a:p>
            <a:r>
              <a:rPr lang="en-KR">
                <a:latin typeface="Consolas" panose="020B0609020204030204" pitchFamily="49" charset="0"/>
                <a:cs typeface="Consolas" panose="020B0609020204030204" pitchFamily="49" charset="0"/>
              </a:rPr>
              <a:t>CTYPE1 = 'RA--TAN'</a:t>
            </a:r>
          </a:p>
          <a:p>
            <a:r>
              <a:rPr lang="en-KR">
                <a:latin typeface="Consolas" panose="020B0609020204030204" pitchFamily="49" charset="0"/>
                <a:cs typeface="Consolas" panose="020B0609020204030204" pitchFamily="49" charset="0"/>
              </a:rPr>
              <a:t>CTYPE2 = 'DEC-TAN'</a:t>
            </a:r>
          </a:p>
          <a:p>
            <a:r>
              <a:rPr lang="en-KR">
                <a:latin typeface="Consolas" panose="020B0609020204030204" pitchFamily="49" charset="0"/>
                <a:cs typeface="Consolas" panose="020B0609020204030204" pitchFamily="49" charset="0"/>
              </a:rPr>
              <a:t>CUNIT1 = 'deg'</a:t>
            </a:r>
          </a:p>
          <a:p>
            <a:r>
              <a:rPr lang="en-KR">
                <a:latin typeface="Consolas" panose="020B0609020204030204" pitchFamily="49" charset="0"/>
                <a:cs typeface="Consolas" panose="020B0609020204030204" pitchFamily="49" charset="0"/>
              </a:rPr>
              <a:t>CUNIT2 = 'deg'</a:t>
            </a:r>
          </a:p>
          <a:p>
            <a:endParaRPr lang="en-KR">
              <a:latin typeface="Consolas" panose="020B0609020204030204" pitchFamily="49" charset="0"/>
              <a:cs typeface="Consolas" panose="020B0609020204030204" pitchFamily="49" charset="0"/>
            </a:endParaRPr>
          </a:p>
        </p:txBody>
      </p:sp>
      <p:grpSp>
        <p:nvGrpSpPr>
          <p:cNvPr id="13" name="Group 12">
            <a:extLst>
              <a:ext uri="{FF2B5EF4-FFF2-40B4-BE49-F238E27FC236}">
                <a16:creationId xmlns:a16="http://schemas.microsoft.com/office/drawing/2014/main" id="{33D06613-0A5C-354E-A8D5-37A2BFCA5419}"/>
              </a:ext>
            </a:extLst>
          </p:cNvPr>
          <p:cNvGrpSpPr/>
          <p:nvPr/>
        </p:nvGrpSpPr>
        <p:grpSpPr>
          <a:xfrm>
            <a:off x="5759702" y="3168647"/>
            <a:ext cx="2806533" cy="1057870"/>
            <a:chOff x="5915892" y="3147890"/>
            <a:chExt cx="2806533" cy="1057870"/>
          </a:xfrm>
        </p:grpSpPr>
        <p:sp>
          <p:nvSpPr>
            <p:cNvPr id="9" name="TextBox 8">
              <a:extLst>
                <a:ext uri="{FF2B5EF4-FFF2-40B4-BE49-F238E27FC236}">
                  <a16:creationId xmlns:a16="http://schemas.microsoft.com/office/drawing/2014/main" id="{0D800B04-5D49-BB4C-958D-AD26DE41C92A}"/>
                </a:ext>
              </a:extLst>
            </p:cNvPr>
            <p:cNvSpPr txBox="1"/>
            <p:nvPr/>
          </p:nvSpPr>
          <p:spPr>
            <a:xfrm>
              <a:off x="5915892" y="3559429"/>
              <a:ext cx="2806533" cy="646331"/>
            </a:xfrm>
            <a:prstGeom prst="rect">
              <a:avLst/>
            </a:prstGeom>
            <a:noFill/>
          </p:spPr>
          <p:txBody>
            <a:bodyPr wrap="square" rtlCol="0">
              <a:spAutoFit/>
            </a:bodyPr>
            <a:lstStyle/>
            <a:p>
              <a:pPr algn="ctr"/>
              <a:r>
                <a:rPr lang="en-KR">
                  <a:latin typeface="Consolas" panose="020B0609020204030204" pitchFamily="49" charset="0"/>
                  <a:cs typeface="Consolas" panose="020B0609020204030204" pitchFamily="49" charset="0"/>
                </a:rPr>
                <a:t>CRVAL1 CRVAL2</a:t>
              </a:r>
            </a:p>
            <a:p>
              <a:pPr algn="ctr"/>
              <a:r>
                <a:rPr lang="en-KR">
                  <a:latin typeface="+mj-lt"/>
                  <a:cs typeface="Consolas" panose="020B0609020204030204" pitchFamily="49" charset="0"/>
                </a:rPr>
                <a:t>(coordinate reference value)</a:t>
              </a:r>
            </a:p>
          </p:txBody>
        </p:sp>
        <p:cxnSp>
          <p:nvCxnSpPr>
            <p:cNvPr id="12" name="Straight Arrow Connector 11">
              <a:extLst>
                <a:ext uri="{FF2B5EF4-FFF2-40B4-BE49-F238E27FC236}">
                  <a16:creationId xmlns:a16="http://schemas.microsoft.com/office/drawing/2014/main" id="{672AF9A5-D2B6-FD45-9C78-4D1E3D687430}"/>
                </a:ext>
              </a:extLst>
            </p:cNvPr>
            <p:cNvCxnSpPr>
              <a:stCxn id="9" idx="0"/>
            </p:cNvCxnSpPr>
            <p:nvPr/>
          </p:nvCxnSpPr>
          <p:spPr>
            <a:xfrm flipV="1">
              <a:off x="7319159" y="3147890"/>
              <a:ext cx="0" cy="41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A157200-5D51-854C-8234-552B8F9D8318}"/>
              </a:ext>
            </a:extLst>
          </p:cNvPr>
          <p:cNvGrpSpPr/>
          <p:nvPr/>
        </p:nvGrpSpPr>
        <p:grpSpPr>
          <a:xfrm>
            <a:off x="7691254" y="743638"/>
            <a:ext cx="2806533" cy="1182353"/>
            <a:chOff x="5915892" y="3559429"/>
            <a:chExt cx="2806533" cy="1182353"/>
          </a:xfrm>
        </p:grpSpPr>
        <p:sp>
          <p:nvSpPr>
            <p:cNvPr id="15" name="TextBox 14">
              <a:extLst>
                <a:ext uri="{FF2B5EF4-FFF2-40B4-BE49-F238E27FC236}">
                  <a16:creationId xmlns:a16="http://schemas.microsoft.com/office/drawing/2014/main" id="{DD9062C5-677C-2847-8329-DEA0FE53C200}"/>
                </a:ext>
              </a:extLst>
            </p:cNvPr>
            <p:cNvSpPr txBox="1"/>
            <p:nvPr/>
          </p:nvSpPr>
          <p:spPr>
            <a:xfrm>
              <a:off x="5915892" y="3559429"/>
              <a:ext cx="2806533" cy="646331"/>
            </a:xfrm>
            <a:prstGeom prst="rect">
              <a:avLst/>
            </a:prstGeom>
            <a:noFill/>
          </p:spPr>
          <p:txBody>
            <a:bodyPr wrap="square" rtlCol="0">
              <a:spAutoFit/>
            </a:bodyPr>
            <a:lstStyle/>
            <a:p>
              <a:pPr algn="ctr"/>
              <a:r>
                <a:rPr lang="en-KR">
                  <a:solidFill>
                    <a:schemeClr val="accent5"/>
                  </a:solidFill>
                  <a:latin typeface="Consolas" panose="020B0609020204030204" pitchFamily="49" charset="0"/>
                  <a:cs typeface="Consolas" panose="020B0609020204030204" pitchFamily="49" charset="0"/>
                </a:rPr>
                <a:t>CRPIX1 CRPIX2</a:t>
              </a:r>
            </a:p>
            <a:p>
              <a:pPr algn="ctr"/>
              <a:r>
                <a:rPr lang="en-KR">
                  <a:solidFill>
                    <a:schemeClr val="accent5"/>
                  </a:solidFill>
                  <a:latin typeface="+mj-lt"/>
                  <a:cs typeface="Consolas" panose="020B0609020204030204" pitchFamily="49" charset="0"/>
                </a:rPr>
                <a:t>(coordinate reference pixel)</a:t>
              </a:r>
            </a:p>
          </p:txBody>
        </p:sp>
        <p:cxnSp>
          <p:nvCxnSpPr>
            <p:cNvPr id="16" name="Straight Arrow Connector 15">
              <a:extLst>
                <a:ext uri="{FF2B5EF4-FFF2-40B4-BE49-F238E27FC236}">
                  <a16:creationId xmlns:a16="http://schemas.microsoft.com/office/drawing/2014/main" id="{65CDE408-83F8-2A41-9414-B451DF4016D5}"/>
                </a:ext>
              </a:extLst>
            </p:cNvPr>
            <p:cNvCxnSpPr>
              <a:cxnSpLocks/>
            </p:cNvCxnSpPr>
            <p:nvPr/>
          </p:nvCxnSpPr>
          <p:spPr>
            <a:xfrm>
              <a:off x="7319158" y="4282379"/>
              <a:ext cx="0" cy="45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12B3B8-A47A-1C4B-B874-644B61A9F9FE}"/>
              </a:ext>
            </a:extLst>
          </p:cNvPr>
          <p:cNvGrpSpPr/>
          <p:nvPr/>
        </p:nvGrpSpPr>
        <p:grpSpPr>
          <a:xfrm>
            <a:off x="8343406" y="3283388"/>
            <a:ext cx="2806533" cy="1611867"/>
            <a:chOff x="8736449" y="2991009"/>
            <a:chExt cx="2806533" cy="1611867"/>
          </a:xfrm>
        </p:grpSpPr>
        <p:sp>
          <p:nvSpPr>
            <p:cNvPr id="19" name="TextBox 18">
              <a:extLst>
                <a:ext uri="{FF2B5EF4-FFF2-40B4-BE49-F238E27FC236}">
                  <a16:creationId xmlns:a16="http://schemas.microsoft.com/office/drawing/2014/main" id="{0B39AFBA-2634-9F46-905E-421F2D3D25F4}"/>
                </a:ext>
              </a:extLst>
            </p:cNvPr>
            <p:cNvSpPr txBox="1"/>
            <p:nvPr/>
          </p:nvSpPr>
          <p:spPr>
            <a:xfrm>
              <a:off x="8736449" y="3402547"/>
              <a:ext cx="2806533" cy="1200329"/>
            </a:xfrm>
            <a:prstGeom prst="rect">
              <a:avLst/>
            </a:prstGeom>
            <a:noFill/>
          </p:spPr>
          <p:txBody>
            <a:bodyPr wrap="square" rtlCol="0">
              <a:spAutoFit/>
            </a:bodyPr>
            <a:lstStyle/>
            <a:p>
              <a:pPr algn="ctr"/>
              <a:r>
                <a:rPr lang="en-KR">
                  <a:solidFill>
                    <a:srgbClr val="7030A0"/>
                  </a:solidFill>
                  <a:latin typeface="Consolas" panose="020B0609020204030204" pitchFamily="49" charset="0"/>
                  <a:cs typeface="Consolas" panose="020B0609020204030204" pitchFamily="49" charset="0"/>
                </a:rPr>
                <a:t>CDi_j</a:t>
              </a:r>
            </a:p>
            <a:p>
              <a:pPr algn="ctr"/>
              <a:r>
                <a:rPr lang="en-KR">
                  <a:solidFill>
                    <a:srgbClr val="7030A0"/>
                  </a:solidFill>
                  <a:latin typeface="+mj-lt"/>
                  <a:cs typeface="Consolas" panose="020B0609020204030204" pitchFamily="49" charset="0"/>
                </a:rPr>
                <a:t>Coordinate Description matrix component </a:t>
              </a:r>
            </a:p>
            <a:p>
              <a:pPr algn="ctr"/>
              <a:r>
                <a:rPr lang="en-KR">
                  <a:solidFill>
                    <a:srgbClr val="7030A0"/>
                  </a:solidFill>
                  <a:latin typeface="+mj-lt"/>
                  <a:cs typeface="Consolas" panose="020B0609020204030204" pitchFamily="49" charset="0"/>
                </a:rPr>
                <a:t>i (RA/DEC), j (x/y)</a:t>
              </a:r>
            </a:p>
          </p:txBody>
        </p:sp>
        <p:cxnSp>
          <p:nvCxnSpPr>
            <p:cNvPr id="20" name="Straight Arrow Connector 19">
              <a:extLst>
                <a:ext uri="{FF2B5EF4-FFF2-40B4-BE49-F238E27FC236}">
                  <a16:creationId xmlns:a16="http://schemas.microsoft.com/office/drawing/2014/main" id="{2E51A764-0EC4-1142-8124-DF2B931946D0}"/>
                </a:ext>
              </a:extLst>
            </p:cNvPr>
            <p:cNvCxnSpPr>
              <a:stCxn id="19" idx="0"/>
            </p:cNvCxnSpPr>
            <p:nvPr/>
          </p:nvCxnSpPr>
          <p:spPr>
            <a:xfrm flipV="1">
              <a:off x="10139716" y="2991009"/>
              <a:ext cx="0" cy="4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5FEF16A6-40EB-A749-B22C-B3E497F58377}"/>
              </a:ext>
            </a:extLst>
          </p:cNvPr>
          <p:cNvSpPr/>
          <p:nvPr/>
        </p:nvSpPr>
        <p:spPr>
          <a:xfrm>
            <a:off x="7032339" y="1984879"/>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38B3A4E4-0DDC-504E-82E6-D5977832E8EE}"/>
              </a:ext>
            </a:extLst>
          </p:cNvPr>
          <p:cNvSpPr/>
          <p:nvPr/>
        </p:nvSpPr>
        <p:spPr>
          <a:xfrm>
            <a:off x="6944348" y="2732195"/>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422022B-B856-EB4C-8850-D49D97771983}"/>
              </a:ext>
            </a:extLst>
          </p:cNvPr>
          <p:cNvSpPr/>
          <p:nvPr/>
        </p:nvSpPr>
        <p:spPr>
          <a:xfrm>
            <a:off x="8840557" y="202895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202EB5CE-C770-0246-AC9B-DC16E4CC9808}"/>
              </a:ext>
            </a:extLst>
          </p:cNvPr>
          <p:cNvSpPr/>
          <p:nvPr/>
        </p:nvSpPr>
        <p:spPr>
          <a:xfrm>
            <a:off x="8698493" y="2724860"/>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Oval 24">
            <a:extLst>
              <a:ext uri="{FF2B5EF4-FFF2-40B4-BE49-F238E27FC236}">
                <a16:creationId xmlns:a16="http://schemas.microsoft.com/office/drawing/2014/main" id="{5C88F90B-5AF4-0B4D-B7D9-DDBBA8264748}"/>
              </a:ext>
            </a:extLst>
          </p:cNvPr>
          <p:cNvSpPr/>
          <p:nvPr/>
        </p:nvSpPr>
        <p:spPr>
          <a:xfrm>
            <a:off x="10660753" y="2002232"/>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93953952-0C4A-0C4A-94ED-68E88F0BCD78}"/>
              </a:ext>
            </a:extLst>
          </p:cNvPr>
          <p:cNvSpPr/>
          <p:nvPr/>
        </p:nvSpPr>
        <p:spPr>
          <a:xfrm>
            <a:off x="10497787" y="273028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Oval 26">
            <a:extLst>
              <a:ext uri="{FF2B5EF4-FFF2-40B4-BE49-F238E27FC236}">
                <a16:creationId xmlns:a16="http://schemas.microsoft.com/office/drawing/2014/main" id="{3269C043-2B3D-9C49-AB47-D430A976FFFF}"/>
              </a:ext>
            </a:extLst>
          </p:cNvPr>
          <p:cNvSpPr/>
          <p:nvPr/>
        </p:nvSpPr>
        <p:spPr>
          <a:xfrm>
            <a:off x="7782611" y="192489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Oval 27">
            <a:extLst>
              <a:ext uri="{FF2B5EF4-FFF2-40B4-BE49-F238E27FC236}">
                <a16:creationId xmlns:a16="http://schemas.microsoft.com/office/drawing/2014/main" id="{D6B6C922-8D8D-CC45-93D2-A66D986A3108}"/>
              </a:ext>
            </a:extLst>
          </p:cNvPr>
          <p:cNvSpPr/>
          <p:nvPr/>
        </p:nvSpPr>
        <p:spPr>
          <a:xfrm>
            <a:off x="7691254" y="2672367"/>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Oval 28">
            <a:extLst>
              <a:ext uri="{FF2B5EF4-FFF2-40B4-BE49-F238E27FC236}">
                <a16:creationId xmlns:a16="http://schemas.microsoft.com/office/drawing/2014/main" id="{F39E75FE-761D-F347-89EF-907C5F57B482}"/>
              </a:ext>
            </a:extLst>
          </p:cNvPr>
          <p:cNvSpPr/>
          <p:nvPr/>
        </p:nvSpPr>
        <p:spPr>
          <a:xfrm>
            <a:off x="9676202" y="198487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Oval 29">
            <a:extLst>
              <a:ext uri="{FF2B5EF4-FFF2-40B4-BE49-F238E27FC236}">
                <a16:creationId xmlns:a16="http://schemas.microsoft.com/office/drawing/2014/main" id="{E5D30CA0-65E2-FE41-B23B-238C4A463F92}"/>
              </a:ext>
            </a:extLst>
          </p:cNvPr>
          <p:cNvSpPr/>
          <p:nvPr/>
        </p:nvSpPr>
        <p:spPr>
          <a:xfrm>
            <a:off x="9549481" y="2656262"/>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50831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strike="sngStrike"/>
              <a:t>Analysis </a:t>
            </a:r>
            <a:r>
              <a:rPr lang="en-US" altLang="ko-KR" strike="sngStrike"/>
              <a:t>–</a:t>
            </a:r>
            <a:r>
              <a:rPr lang="ko-KR" altLang="en-US" strike="sngStrike"/>
              <a:t> </a:t>
            </a:r>
            <a:r>
              <a:rPr lang="en-US" altLang="ko-KR" strike="sngStrike"/>
              <a:t>Catalogs – Database – SkyBot</a:t>
            </a:r>
          </a:p>
          <a:p>
            <a:pPr lvl="1"/>
            <a:r>
              <a:rPr lang="en-US" strike="sngStrike"/>
              <a:t>Symbol – Color – red</a:t>
            </a:r>
          </a:p>
          <a:p>
            <a:pPr lvl="1"/>
            <a:endParaRPr lang="en-US"/>
          </a:p>
          <a:p>
            <a:pPr lvl="1"/>
            <a:endParaRPr lang="en-US"/>
          </a:p>
          <a:p>
            <a:pPr lvl="1"/>
            <a:r>
              <a:rPr lang="en-KR"/>
              <a:t>The bright spot in the middle, which is not a catalogued star, is the asteroid (66391) 1999 KW4!</a:t>
            </a: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pic>
        <p:nvPicPr>
          <p:cNvPr id="5" name="Picture 4">
            <a:extLst>
              <a:ext uri="{FF2B5EF4-FFF2-40B4-BE49-F238E27FC236}">
                <a16:creationId xmlns:a16="http://schemas.microsoft.com/office/drawing/2014/main" id="{3020CE30-D688-F644-9FAC-1C4CA01D34C6}"/>
              </a:ext>
            </a:extLst>
          </p:cNvPr>
          <p:cNvPicPr>
            <a:picLocks noChangeAspect="1"/>
          </p:cNvPicPr>
          <p:nvPr/>
        </p:nvPicPr>
        <p:blipFill>
          <a:blip r:embed="rId2"/>
          <a:stretch>
            <a:fillRect/>
          </a:stretch>
        </p:blipFill>
        <p:spPr>
          <a:xfrm>
            <a:off x="5736697" y="0"/>
            <a:ext cx="6336587" cy="5747657"/>
          </a:xfrm>
          <a:prstGeom prst="rect">
            <a:avLst/>
          </a:prstGeom>
        </p:spPr>
      </p:pic>
    </p:spTree>
    <p:extLst>
      <p:ext uri="{BB962C8B-B14F-4D97-AF65-F5344CB8AC3E}">
        <p14:creationId xmlns:p14="http://schemas.microsoft.com/office/powerpoint/2010/main" val="309784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3"/>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4"/>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375866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4"/>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horribly irresponsible action (described later).</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1935</TotalTime>
  <Words>5253</Words>
  <Application>Microsoft Macintosh PowerPoint</Application>
  <PresentationFormat>Widescreen</PresentationFormat>
  <Paragraphs>505</Paragraphs>
  <Slides>61</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PowerPoint Presentation</vt:lpstr>
      <vt:lpstr>PowerPoint Presentation</vt:lpstr>
      <vt:lpstr>PowerPoint Presentation</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WCS basics</vt:lpstr>
      <vt:lpstr>WCS basics</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141</cp:revision>
  <dcterms:created xsi:type="dcterms:W3CDTF">2020-04-01T14:45:09Z</dcterms:created>
  <dcterms:modified xsi:type="dcterms:W3CDTF">2020-04-14T04:09:04Z</dcterms:modified>
</cp:coreProperties>
</file>